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74" r:id="rId2"/>
  </p:sldMasterIdLst>
  <p:notesMasterIdLst>
    <p:notesMasterId r:id="rId12"/>
  </p:notesMasterIdLst>
  <p:handoutMasterIdLst>
    <p:handoutMasterId r:id="rId13"/>
  </p:handoutMasterIdLst>
  <p:sldIdLst>
    <p:sldId id="311" r:id="rId3"/>
    <p:sldId id="301" r:id="rId4"/>
    <p:sldId id="306" r:id="rId5"/>
    <p:sldId id="305" r:id="rId6"/>
    <p:sldId id="307" r:id="rId7"/>
    <p:sldId id="308" r:id="rId8"/>
    <p:sldId id="309" r:id="rId9"/>
    <p:sldId id="310" r:id="rId10"/>
    <p:sldId id="304" r:id="rId11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F91"/>
    <a:srgbClr val="D1D1D1"/>
    <a:srgbClr val="2E3037"/>
    <a:srgbClr val="DEDEDE"/>
    <a:srgbClr val="A5A5A5"/>
    <a:srgbClr val="777777"/>
    <a:srgbClr val="3DB5AF"/>
    <a:srgbClr val="585858"/>
    <a:srgbClr val="FF0000"/>
    <a:srgbClr val="3E6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9645" autoAdjust="0"/>
  </p:normalViewPr>
  <p:slideViewPr>
    <p:cSldViewPr>
      <p:cViewPr>
        <p:scale>
          <a:sx n="60" d="100"/>
          <a:sy n="60" d="100"/>
        </p:scale>
        <p:origin x="42" y="1134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48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C2E34-F2C0-4D68-9EDD-ECE8875669C3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3300" y="696913"/>
            <a:ext cx="13944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22D6A-CC6B-4B66-8154-87B900080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1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5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3"/>
          <p:cNvSpPr/>
          <p:nvPr userDrawn="1"/>
        </p:nvSpPr>
        <p:spPr>
          <a:xfrm>
            <a:off x="145676" y="990600"/>
            <a:ext cx="269400" cy="269400"/>
          </a:xfrm>
          <a:prstGeom prst="ellipse">
            <a:avLst/>
          </a:prstGeom>
          <a:solidFill>
            <a:srgbClr val="D1D1D1"/>
          </a:solidFill>
          <a:ln w="9525" cap="flat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9144000" y="27463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solidFill>
                  <a:srgbClr val="365F91"/>
                </a:solidFill>
                <a:latin typeface="Georgia" pitchFamily="18" charset="0"/>
              </a:rPr>
              <a:t>Project Information</a:t>
            </a:r>
            <a:endParaRPr lang="en-US" b="0" dirty="0">
              <a:solidFill>
                <a:srgbClr val="365F9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933033"/>
            <a:ext cx="3850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65F91"/>
                </a:solidFill>
                <a:latin typeface="Georgia" pitchFamily="18" charset="0"/>
              </a:rPr>
              <a:t>Project Information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Analysis 1</a:t>
            </a:r>
            <a:r>
              <a:rPr lang="en-US" sz="2000" b="1" baseline="0" dirty="0" smtClean="0">
                <a:solidFill>
                  <a:srgbClr val="3DB5AF"/>
                </a:solidFill>
                <a:latin typeface="Georgia" pitchFamily="18" charset="0"/>
              </a:rPr>
              <a:t> |</a:t>
            </a: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 Shoring System</a:t>
            </a:r>
          </a:p>
          <a:p>
            <a:pPr>
              <a:spcBef>
                <a:spcPts val="600"/>
              </a:spcBef>
            </a:pPr>
            <a:r>
              <a:rPr lang="en-US" sz="2000" b="1" baseline="0" dirty="0" smtClean="0">
                <a:solidFill>
                  <a:srgbClr val="3DB5AF"/>
                </a:solidFill>
                <a:latin typeface="Georgia" pitchFamily="18" charset="0"/>
              </a:rPr>
              <a:t>   </a:t>
            </a:r>
            <a:r>
              <a:rPr lang="en-US" sz="2000" b="0" baseline="0" dirty="0" smtClean="0">
                <a:solidFill>
                  <a:srgbClr val="3DB5AF"/>
                </a:solidFill>
                <a:latin typeface="Georgia" pitchFamily="18" charset="0"/>
              </a:rPr>
              <a:t>Structural </a:t>
            </a:r>
            <a:r>
              <a:rPr lang="en-US" sz="2000" b="0" dirty="0" smtClean="0">
                <a:solidFill>
                  <a:srgbClr val="3DB5AF"/>
                </a:solidFill>
                <a:latin typeface="Georgia" pitchFamily="18" charset="0"/>
              </a:rPr>
              <a:t>Breadth</a:t>
            </a:r>
          </a:p>
          <a:p>
            <a:pPr>
              <a:spcBef>
                <a:spcPts val="600"/>
              </a:spcBef>
            </a:pPr>
            <a:r>
              <a:rPr lang="en-US" sz="2000" b="0" dirty="0" smtClean="0">
                <a:solidFill>
                  <a:srgbClr val="3DB5AF"/>
                </a:solidFill>
                <a:latin typeface="Georgia" pitchFamily="18" charset="0"/>
              </a:rPr>
              <a:t>   Architectural</a:t>
            </a:r>
            <a:r>
              <a:rPr lang="en-US" sz="2000" b="0" baseline="0" dirty="0" smtClean="0">
                <a:solidFill>
                  <a:srgbClr val="3DB5AF"/>
                </a:solidFill>
                <a:latin typeface="Georgia" pitchFamily="18" charset="0"/>
              </a:rPr>
              <a:t> </a:t>
            </a:r>
            <a:r>
              <a:rPr lang="en-US" sz="2000" b="0" dirty="0" smtClean="0">
                <a:solidFill>
                  <a:srgbClr val="3DB5AF"/>
                </a:solidFill>
                <a:latin typeface="Georgia" pitchFamily="18" charset="0"/>
              </a:rPr>
              <a:t>Breadth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Analysis 2</a:t>
            </a:r>
            <a:r>
              <a:rPr lang="en-US" sz="2000" b="1" baseline="0" dirty="0" smtClean="0">
                <a:solidFill>
                  <a:srgbClr val="3DB5AF"/>
                </a:solidFill>
                <a:latin typeface="Georgia" pitchFamily="18" charset="0"/>
              </a:rPr>
              <a:t> |</a:t>
            </a: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 Motivation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Analysis 3 | Cash Flow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Conclusion</a:t>
            </a:r>
          </a:p>
          <a:p>
            <a:pPr>
              <a:spcBef>
                <a:spcPts val="600"/>
              </a:spcBef>
            </a:pPr>
            <a:endParaRPr lang="en-US" sz="2000" b="1" dirty="0">
              <a:solidFill>
                <a:srgbClr val="3DB5A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3"/>
          <p:cNvSpPr/>
          <p:nvPr userDrawn="1"/>
        </p:nvSpPr>
        <p:spPr>
          <a:xfrm>
            <a:off x="145676" y="1392526"/>
            <a:ext cx="269400" cy="269400"/>
          </a:xfrm>
          <a:prstGeom prst="ellipse">
            <a:avLst/>
          </a:prstGeom>
          <a:solidFill>
            <a:srgbClr val="D1D1D1"/>
          </a:solidFill>
          <a:ln w="9525" cap="flat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TextBox 4"/>
          <p:cNvSpPr txBox="1"/>
          <p:nvPr userDrawn="1"/>
        </p:nvSpPr>
        <p:spPr>
          <a:xfrm>
            <a:off x="533400" y="933033"/>
            <a:ext cx="3850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Project Information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65F91"/>
                </a:solidFill>
                <a:latin typeface="Georgia" pitchFamily="18" charset="0"/>
              </a:rPr>
              <a:t>Analysis 1</a:t>
            </a:r>
            <a:r>
              <a:rPr lang="en-US" sz="2000" b="1" baseline="0" dirty="0" smtClean="0">
                <a:solidFill>
                  <a:srgbClr val="365F91"/>
                </a:solidFill>
                <a:latin typeface="Georgia" pitchFamily="18" charset="0"/>
              </a:rPr>
              <a:t> |</a:t>
            </a:r>
            <a:r>
              <a:rPr lang="en-US" sz="2000" b="1" dirty="0" smtClean="0">
                <a:solidFill>
                  <a:srgbClr val="365F91"/>
                </a:solidFill>
                <a:latin typeface="Georgia" pitchFamily="18" charset="0"/>
              </a:rPr>
              <a:t> Shoring System</a:t>
            </a:r>
          </a:p>
          <a:p>
            <a:pPr>
              <a:spcBef>
                <a:spcPts val="600"/>
              </a:spcBef>
            </a:pPr>
            <a:r>
              <a:rPr lang="en-US" sz="2000" b="1" baseline="0" dirty="0" smtClean="0">
                <a:solidFill>
                  <a:srgbClr val="3DB5AF"/>
                </a:solidFill>
                <a:latin typeface="Georgia" pitchFamily="18" charset="0"/>
              </a:rPr>
              <a:t>   </a:t>
            </a:r>
            <a:r>
              <a:rPr lang="en-US" sz="2000" b="0" baseline="0" dirty="0" smtClean="0">
                <a:solidFill>
                  <a:srgbClr val="3DB5AF"/>
                </a:solidFill>
                <a:latin typeface="Georgia" pitchFamily="18" charset="0"/>
              </a:rPr>
              <a:t>Structural </a:t>
            </a:r>
            <a:r>
              <a:rPr lang="en-US" sz="2000" b="0" dirty="0" smtClean="0">
                <a:solidFill>
                  <a:srgbClr val="3DB5AF"/>
                </a:solidFill>
                <a:latin typeface="Georgia" pitchFamily="18" charset="0"/>
              </a:rPr>
              <a:t>Breadth</a:t>
            </a:r>
          </a:p>
          <a:p>
            <a:pPr>
              <a:spcBef>
                <a:spcPts val="600"/>
              </a:spcBef>
            </a:pPr>
            <a:r>
              <a:rPr lang="en-US" sz="2000" b="0" dirty="0" smtClean="0">
                <a:solidFill>
                  <a:srgbClr val="3DB5AF"/>
                </a:solidFill>
                <a:latin typeface="Georgia" pitchFamily="18" charset="0"/>
              </a:rPr>
              <a:t>   Architectural</a:t>
            </a:r>
            <a:r>
              <a:rPr lang="en-US" sz="2000" b="0" baseline="0" dirty="0" smtClean="0">
                <a:solidFill>
                  <a:srgbClr val="3DB5AF"/>
                </a:solidFill>
                <a:latin typeface="Georgia" pitchFamily="18" charset="0"/>
              </a:rPr>
              <a:t> </a:t>
            </a:r>
            <a:r>
              <a:rPr lang="en-US" sz="2000" b="0" dirty="0" smtClean="0">
                <a:solidFill>
                  <a:srgbClr val="3DB5AF"/>
                </a:solidFill>
                <a:latin typeface="Georgia" pitchFamily="18" charset="0"/>
              </a:rPr>
              <a:t>Breadth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Analysis 2</a:t>
            </a:r>
            <a:r>
              <a:rPr lang="en-US" sz="2000" b="1" baseline="0" dirty="0" smtClean="0">
                <a:solidFill>
                  <a:srgbClr val="3DB5AF"/>
                </a:solidFill>
                <a:latin typeface="Georgia" pitchFamily="18" charset="0"/>
              </a:rPr>
              <a:t> |</a:t>
            </a: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 Motivation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Analysis 3 | Cash Flow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Conclusion</a:t>
            </a:r>
          </a:p>
          <a:p>
            <a:pPr>
              <a:spcBef>
                <a:spcPts val="600"/>
              </a:spcBef>
            </a:pPr>
            <a:endParaRPr lang="en-US" sz="2000" b="1" dirty="0">
              <a:solidFill>
                <a:srgbClr val="3DB5A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3"/>
          <p:cNvSpPr/>
          <p:nvPr userDrawn="1"/>
        </p:nvSpPr>
        <p:spPr>
          <a:xfrm>
            <a:off x="152400" y="1905000"/>
            <a:ext cx="269400" cy="45719"/>
          </a:xfrm>
          <a:prstGeom prst="roundRect">
            <a:avLst/>
          </a:prstGeom>
          <a:solidFill>
            <a:srgbClr val="D1D1D1"/>
          </a:solidFill>
          <a:ln w="9525" cap="flat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9144000" y="27463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solidFill>
                  <a:srgbClr val="3DB5AF"/>
                </a:solidFill>
                <a:latin typeface="Georgia" pitchFamily="18" charset="0"/>
              </a:rPr>
              <a:t>Structural Breadth</a:t>
            </a:r>
            <a:endParaRPr lang="en-US" b="0" dirty="0">
              <a:solidFill>
                <a:srgbClr val="3DB5AF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3400" y="933033"/>
            <a:ext cx="3850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Project Information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Analysis 1</a:t>
            </a:r>
            <a:r>
              <a:rPr lang="en-US" sz="2000" b="1" baseline="0" dirty="0" smtClean="0">
                <a:solidFill>
                  <a:srgbClr val="3DB5AF"/>
                </a:solidFill>
                <a:latin typeface="Georgia" pitchFamily="18" charset="0"/>
              </a:rPr>
              <a:t> |</a:t>
            </a: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 Shoring System</a:t>
            </a:r>
          </a:p>
          <a:p>
            <a:pPr>
              <a:spcBef>
                <a:spcPts val="600"/>
              </a:spcBef>
            </a:pPr>
            <a:r>
              <a:rPr lang="en-US" sz="2000" b="1" baseline="0" dirty="0" smtClean="0">
                <a:solidFill>
                  <a:srgbClr val="3DB5AF"/>
                </a:solidFill>
                <a:latin typeface="Georgia" pitchFamily="18" charset="0"/>
              </a:rPr>
              <a:t>   </a:t>
            </a:r>
            <a:r>
              <a:rPr lang="en-US" sz="2000" b="0" baseline="0" dirty="0" smtClean="0">
                <a:solidFill>
                  <a:srgbClr val="365F91"/>
                </a:solidFill>
                <a:latin typeface="Georgia" pitchFamily="18" charset="0"/>
              </a:rPr>
              <a:t>Structural </a:t>
            </a:r>
            <a:r>
              <a:rPr lang="en-US" sz="2000" b="0" dirty="0" smtClean="0">
                <a:solidFill>
                  <a:srgbClr val="365F91"/>
                </a:solidFill>
                <a:latin typeface="Georgia" pitchFamily="18" charset="0"/>
              </a:rPr>
              <a:t>Breadth</a:t>
            </a:r>
          </a:p>
          <a:p>
            <a:pPr>
              <a:spcBef>
                <a:spcPts val="600"/>
              </a:spcBef>
            </a:pPr>
            <a:r>
              <a:rPr lang="en-US" sz="2000" b="0" dirty="0" smtClean="0">
                <a:solidFill>
                  <a:srgbClr val="3DB5AF"/>
                </a:solidFill>
                <a:latin typeface="Georgia" pitchFamily="18" charset="0"/>
              </a:rPr>
              <a:t>   Architectural</a:t>
            </a:r>
            <a:r>
              <a:rPr lang="en-US" sz="2000" b="0" baseline="0" dirty="0" smtClean="0">
                <a:solidFill>
                  <a:srgbClr val="3DB5AF"/>
                </a:solidFill>
                <a:latin typeface="Georgia" pitchFamily="18" charset="0"/>
              </a:rPr>
              <a:t> </a:t>
            </a:r>
            <a:r>
              <a:rPr lang="en-US" sz="2000" b="0" dirty="0" smtClean="0">
                <a:solidFill>
                  <a:srgbClr val="3DB5AF"/>
                </a:solidFill>
                <a:latin typeface="Georgia" pitchFamily="18" charset="0"/>
              </a:rPr>
              <a:t>Breadth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Analysis 2</a:t>
            </a:r>
            <a:r>
              <a:rPr lang="en-US" sz="2000" b="1" baseline="0" dirty="0" smtClean="0">
                <a:solidFill>
                  <a:srgbClr val="3DB5AF"/>
                </a:solidFill>
                <a:latin typeface="Georgia" pitchFamily="18" charset="0"/>
              </a:rPr>
              <a:t> |</a:t>
            </a: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 Motivation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Analysis 3 | Cash Flow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Conclusion</a:t>
            </a:r>
          </a:p>
          <a:p>
            <a:pPr>
              <a:spcBef>
                <a:spcPts val="600"/>
              </a:spcBef>
            </a:pPr>
            <a:endParaRPr lang="en-US" sz="2000" b="1" dirty="0">
              <a:solidFill>
                <a:srgbClr val="3DB5A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3"/>
          <p:cNvSpPr/>
          <p:nvPr userDrawn="1"/>
        </p:nvSpPr>
        <p:spPr>
          <a:xfrm>
            <a:off x="152400" y="2286000"/>
            <a:ext cx="269400" cy="45719"/>
          </a:xfrm>
          <a:prstGeom prst="roundRect">
            <a:avLst/>
          </a:prstGeom>
          <a:solidFill>
            <a:srgbClr val="D1D1D1"/>
          </a:solidFill>
          <a:ln w="9525" cap="flat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9144000" y="27463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solidFill>
                  <a:srgbClr val="3DB5AF"/>
                </a:solidFill>
                <a:latin typeface="Georgia" pitchFamily="18" charset="0"/>
              </a:rPr>
              <a:t>Architectural Breadth</a:t>
            </a:r>
            <a:endParaRPr lang="en-US" b="0" dirty="0">
              <a:solidFill>
                <a:srgbClr val="3DB5AF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3400" y="933033"/>
            <a:ext cx="3850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Project Information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Analysis 1</a:t>
            </a:r>
            <a:r>
              <a:rPr lang="en-US" sz="2000" b="1" baseline="0" dirty="0" smtClean="0">
                <a:solidFill>
                  <a:srgbClr val="3DB5AF"/>
                </a:solidFill>
                <a:latin typeface="Georgia" pitchFamily="18" charset="0"/>
              </a:rPr>
              <a:t> |</a:t>
            </a: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 Shoring System</a:t>
            </a:r>
          </a:p>
          <a:p>
            <a:pPr>
              <a:spcBef>
                <a:spcPts val="600"/>
              </a:spcBef>
            </a:pPr>
            <a:r>
              <a:rPr lang="en-US" sz="2000" b="1" baseline="0" dirty="0" smtClean="0">
                <a:solidFill>
                  <a:srgbClr val="3DB5AF"/>
                </a:solidFill>
                <a:latin typeface="Georgia" pitchFamily="18" charset="0"/>
              </a:rPr>
              <a:t>   </a:t>
            </a:r>
            <a:r>
              <a:rPr lang="en-US" sz="2000" b="0" baseline="0" dirty="0" smtClean="0">
                <a:solidFill>
                  <a:srgbClr val="3DB5AF"/>
                </a:solidFill>
                <a:latin typeface="Georgia" pitchFamily="18" charset="0"/>
              </a:rPr>
              <a:t>Structural </a:t>
            </a:r>
            <a:r>
              <a:rPr lang="en-US" sz="2000" b="0" dirty="0" smtClean="0">
                <a:solidFill>
                  <a:srgbClr val="3DB5AF"/>
                </a:solidFill>
                <a:latin typeface="Georgia" pitchFamily="18" charset="0"/>
              </a:rPr>
              <a:t>Breadth</a:t>
            </a:r>
          </a:p>
          <a:p>
            <a:pPr>
              <a:spcBef>
                <a:spcPts val="600"/>
              </a:spcBef>
            </a:pPr>
            <a:r>
              <a:rPr lang="en-US" sz="2000" b="0" dirty="0" smtClean="0">
                <a:solidFill>
                  <a:srgbClr val="3DB5AF"/>
                </a:solidFill>
                <a:latin typeface="Georgia" pitchFamily="18" charset="0"/>
              </a:rPr>
              <a:t>   </a:t>
            </a:r>
            <a:r>
              <a:rPr lang="en-US" sz="2000" b="0" dirty="0" smtClean="0">
                <a:solidFill>
                  <a:srgbClr val="365F91"/>
                </a:solidFill>
                <a:latin typeface="Georgia" pitchFamily="18" charset="0"/>
              </a:rPr>
              <a:t>Architectural</a:t>
            </a:r>
            <a:r>
              <a:rPr lang="en-US" sz="2000" b="0" baseline="0" dirty="0" smtClean="0">
                <a:solidFill>
                  <a:srgbClr val="365F91"/>
                </a:solidFill>
                <a:latin typeface="Georgia" pitchFamily="18" charset="0"/>
              </a:rPr>
              <a:t> </a:t>
            </a:r>
            <a:r>
              <a:rPr lang="en-US" sz="2000" b="0" dirty="0" smtClean="0">
                <a:solidFill>
                  <a:srgbClr val="365F91"/>
                </a:solidFill>
                <a:latin typeface="Georgia" pitchFamily="18" charset="0"/>
              </a:rPr>
              <a:t>Breadth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Analysis 2</a:t>
            </a:r>
            <a:r>
              <a:rPr lang="en-US" sz="2000" b="1" baseline="0" dirty="0" smtClean="0">
                <a:solidFill>
                  <a:srgbClr val="3DB5AF"/>
                </a:solidFill>
                <a:latin typeface="Georgia" pitchFamily="18" charset="0"/>
              </a:rPr>
              <a:t> |</a:t>
            </a: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 Motivation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Analysis 3 | Cash Flow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Conclusion</a:t>
            </a:r>
          </a:p>
          <a:p>
            <a:pPr>
              <a:spcBef>
                <a:spcPts val="600"/>
              </a:spcBef>
            </a:pPr>
            <a:endParaRPr lang="en-US" sz="2000" b="1" dirty="0">
              <a:solidFill>
                <a:srgbClr val="3DB5A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63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1D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3"/>
          <p:cNvSpPr/>
          <p:nvPr userDrawn="1"/>
        </p:nvSpPr>
        <p:spPr>
          <a:xfrm>
            <a:off x="152400" y="2514600"/>
            <a:ext cx="269400" cy="269400"/>
          </a:xfrm>
          <a:prstGeom prst="ellipse">
            <a:avLst/>
          </a:prstGeom>
          <a:solidFill>
            <a:srgbClr val="D1D1D1"/>
          </a:solidFill>
          <a:ln w="9525" cap="flat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9144000" y="27463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solidFill>
                  <a:srgbClr val="365F91"/>
                </a:solidFill>
                <a:latin typeface="Georgia" pitchFamily="18" charset="0"/>
              </a:rPr>
              <a:t>Analysis</a:t>
            </a:r>
            <a:r>
              <a:rPr lang="en-US" b="0" baseline="0" dirty="0" smtClean="0">
                <a:solidFill>
                  <a:srgbClr val="365F91"/>
                </a:solidFill>
                <a:latin typeface="Georgia" pitchFamily="18" charset="0"/>
              </a:rPr>
              <a:t> 2 | Motivation</a:t>
            </a:r>
            <a:endParaRPr lang="en-US" b="0" dirty="0">
              <a:solidFill>
                <a:srgbClr val="365F9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3400" y="933033"/>
            <a:ext cx="3850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Project Information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Analysis 1</a:t>
            </a:r>
            <a:r>
              <a:rPr lang="en-US" sz="2000" b="1" baseline="0" dirty="0" smtClean="0">
                <a:solidFill>
                  <a:srgbClr val="3DB5AF"/>
                </a:solidFill>
                <a:latin typeface="Georgia" pitchFamily="18" charset="0"/>
              </a:rPr>
              <a:t> |</a:t>
            </a: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 Shoring System</a:t>
            </a:r>
          </a:p>
          <a:p>
            <a:pPr>
              <a:spcBef>
                <a:spcPts val="600"/>
              </a:spcBef>
            </a:pPr>
            <a:r>
              <a:rPr lang="en-US" sz="2000" b="1" baseline="0" dirty="0" smtClean="0">
                <a:solidFill>
                  <a:srgbClr val="3DB5AF"/>
                </a:solidFill>
                <a:latin typeface="Georgia" pitchFamily="18" charset="0"/>
              </a:rPr>
              <a:t>   </a:t>
            </a:r>
            <a:r>
              <a:rPr lang="en-US" sz="2000" b="0" baseline="0" dirty="0" smtClean="0">
                <a:solidFill>
                  <a:srgbClr val="3DB5AF"/>
                </a:solidFill>
                <a:latin typeface="Georgia" pitchFamily="18" charset="0"/>
              </a:rPr>
              <a:t>Structural </a:t>
            </a:r>
            <a:r>
              <a:rPr lang="en-US" sz="2000" b="0" dirty="0" smtClean="0">
                <a:solidFill>
                  <a:srgbClr val="3DB5AF"/>
                </a:solidFill>
                <a:latin typeface="Georgia" pitchFamily="18" charset="0"/>
              </a:rPr>
              <a:t>Breadth</a:t>
            </a:r>
          </a:p>
          <a:p>
            <a:pPr>
              <a:spcBef>
                <a:spcPts val="600"/>
              </a:spcBef>
            </a:pPr>
            <a:r>
              <a:rPr lang="en-US" sz="2000" b="0" dirty="0" smtClean="0">
                <a:solidFill>
                  <a:srgbClr val="3DB5AF"/>
                </a:solidFill>
                <a:latin typeface="Georgia" pitchFamily="18" charset="0"/>
              </a:rPr>
              <a:t>   Architectural</a:t>
            </a:r>
            <a:r>
              <a:rPr lang="en-US" sz="2000" b="0" baseline="0" dirty="0" smtClean="0">
                <a:solidFill>
                  <a:srgbClr val="3DB5AF"/>
                </a:solidFill>
                <a:latin typeface="Georgia" pitchFamily="18" charset="0"/>
              </a:rPr>
              <a:t> </a:t>
            </a:r>
            <a:r>
              <a:rPr lang="en-US" sz="2000" b="0" dirty="0" smtClean="0">
                <a:solidFill>
                  <a:srgbClr val="3DB5AF"/>
                </a:solidFill>
                <a:latin typeface="Georgia" pitchFamily="18" charset="0"/>
              </a:rPr>
              <a:t>Breadth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65F91"/>
                </a:solidFill>
                <a:latin typeface="Georgia" pitchFamily="18" charset="0"/>
              </a:rPr>
              <a:t>Analysis 2</a:t>
            </a:r>
            <a:r>
              <a:rPr lang="en-US" sz="2000" b="1" baseline="0" dirty="0" smtClean="0">
                <a:solidFill>
                  <a:srgbClr val="365F91"/>
                </a:solidFill>
                <a:latin typeface="Georgia" pitchFamily="18" charset="0"/>
              </a:rPr>
              <a:t> |</a:t>
            </a:r>
            <a:r>
              <a:rPr lang="en-US" sz="2000" b="1" dirty="0" smtClean="0">
                <a:solidFill>
                  <a:srgbClr val="365F91"/>
                </a:solidFill>
                <a:latin typeface="Georgia" pitchFamily="18" charset="0"/>
              </a:rPr>
              <a:t> Motivation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Analysis 3 | Cash Flow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Conclusion</a:t>
            </a:r>
          </a:p>
          <a:p>
            <a:pPr>
              <a:spcBef>
                <a:spcPts val="600"/>
              </a:spcBef>
            </a:pPr>
            <a:endParaRPr lang="en-US" sz="2000" b="1" dirty="0">
              <a:solidFill>
                <a:srgbClr val="3DB5A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D1D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3"/>
          <p:cNvSpPr/>
          <p:nvPr userDrawn="1"/>
        </p:nvSpPr>
        <p:spPr>
          <a:xfrm>
            <a:off x="145218" y="2895600"/>
            <a:ext cx="269400" cy="269400"/>
          </a:xfrm>
          <a:prstGeom prst="ellipse">
            <a:avLst/>
          </a:prstGeom>
          <a:solidFill>
            <a:srgbClr val="D1D1D1"/>
          </a:solidFill>
          <a:ln w="9525" cap="flat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TextBox 4"/>
          <p:cNvSpPr txBox="1"/>
          <p:nvPr userDrawn="1"/>
        </p:nvSpPr>
        <p:spPr>
          <a:xfrm>
            <a:off x="533400" y="933033"/>
            <a:ext cx="3850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Project Information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Analysis 1</a:t>
            </a:r>
            <a:r>
              <a:rPr lang="en-US" sz="2000" b="1" baseline="0" dirty="0" smtClean="0">
                <a:solidFill>
                  <a:srgbClr val="3DB5AF"/>
                </a:solidFill>
                <a:latin typeface="Georgia" pitchFamily="18" charset="0"/>
              </a:rPr>
              <a:t> |</a:t>
            </a: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 Shoring System</a:t>
            </a:r>
          </a:p>
          <a:p>
            <a:pPr>
              <a:spcBef>
                <a:spcPts val="600"/>
              </a:spcBef>
            </a:pPr>
            <a:r>
              <a:rPr lang="en-US" sz="2000" b="1" baseline="0" dirty="0" smtClean="0">
                <a:solidFill>
                  <a:srgbClr val="3DB5AF"/>
                </a:solidFill>
                <a:latin typeface="Georgia" pitchFamily="18" charset="0"/>
              </a:rPr>
              <a:t>   </a:t>
            </a:r>
            <a:r>
              <a:rPr lang="en-US" sz="2000" b="0" baseline="0" dirty="0" smtClean="0">
                <a:solidFill>
                  <a:srgbClr val="3DB5AF"/>
                </a:solidFill>
                <a:latin typeface="Georgia" pitchFamily="18" charset="0"/>
              </a:rPr>
              <a:t>Structural </a:t>
            </a:r>
            <a:r>
              <a:rPr lang="en-US" sz="2000" b="0" dirty="0" smtClean="0">
                <a:solidFill>
                  <a:srgbClr val="3DB5AF"/>
                </a:solidFill>
                <a:latin typeface="Georgia" pitchFamily="18" charset="0"/>
              </a:rPr>
              <a:t>Breadth</a:t>
            </a:r>
          </a:p>
          <a:p>
            <a:pPr>
              <a:spcBef>
                <a:spcPts val="600"/>
              </a:spcBef>
            </a:pPr>
            <a:r>
              <a:rPr lang="en-US" sz="2000" b="0" dirty="0" smtClean="0">
                <a:solidFill>
                  <a:srgbClr val="3DB5AF"/>
                </a:solidFill>
                <a:latin typeface="Georgia" pitchFamily="18" charset="0"/>
              </a:rPr>
              <a:t>   Architectural</a:t>
            </a:r>
            <a:r>
              <a:rPr lang="en-US" sz="2000" b="0" baseline="0" dirty="0" smtClean="0">
                <a:solidFill>
                  <a:srgbClr val="3DB5AF"/>
                </a:solidFill>
                <a:latin typeface="Georgia" pitchFamily="18" charset="0"/>
              </a:rPr>
              <a:t> </a:t>
            </a:r>
            <a:r>
              <a:rPr lang="en-US" sz="2000" b="0" dirty="0" smtClean="0">
                <a:solidFill>
                  <a:srgbClr val="3DB5AF"/>
                </a:solidFill>
                <a:latin typeface="Georgia" pitchFamily="18" charset="0"/>
              </a:rPr>
              <a:t>Breadth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Analysis 2</a:t>
            </a:r>
            <a:r>
              <a:rPr lang="en-US" sz="2000" b="1" baseline="0" dirty="0" smtClean="0">
                <a:solidFill>
                  <a:srgbClr val="3DB5AF"/>
                </a:solidFill>
                <a:latin typeface="Georgia" pitchFamily="18" charset="0"/>
              </a:rPr>
              <a:t> |</a:t>
            </a: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 Motivation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65F91"/>
                </a:solidFill>
                <a:latin typeface="Georgia" pitchFamily="18" charset="0"/>
              </a:rPr>
              <a:t>Analysis 3 | Cash Flow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Conclusion</a:t>
            </a:r>
          </a:p>
          <a:p>
            <a:pPr>
              <a:spcBef>
                <a:spcPts val="600"/>
              </a:spcBef>
            </a:pPr>
            <a:endParaRPr lang="en-US" sz="2000" b="1" dirty="0">
              <a:solidFill>
                <a:srgbClr val="3DB5A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2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3"/>
          <p:cNvSpPr/>
          <p:nvPr userDrawn="1"/>
        </p:nvSpPr>
        <p:spPr>
          <a:xfrm>
            <a:off x="152400" y="3276600"/>
            <a:ext cx="269400" cy="269400"/>
          </a:xfrm>
          <a:prstGeom prst="ellipse">
            <a:avLst/>
          </a:prstGeom>
          <a:solidFill>
            <a:srgbClr val="D1D1D1"/>
          </a:solidFill>
          <a:ln w="9525" cap="flat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9144000" y="27463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solidFill>
                  <a:srgbClr val="365F91"/>
                </a:solidFill>
                <a:latin typeface="Georgia" pitchFamily="18" charset="0"/>
              </a:rPr>
              <a:t>Final Remarks</a:t>
            </a:r>
            <a:endParaRPr lang="en-US" b="0" dirty="0">
              <a:solidFill>
                <a:srgbClr val="365F9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3400" y="933033"/>
            <a:ext cx="3850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Project Information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Analysis 1</a:t>
            </a:r>
            <a:r>
              <a:rPr lang="en-US" sz="2000" b="1" baseline="0" dirty="0" smtClean="0">
                <a:solidFill>
                  <a:srgbClr val="3DB5AF"/>
                </a:solidFill>
                <a:latin typeface="Georgia" pitchFamily="18" charset="0"/>
              </a:rPr>
              <a:t> |</a:t>
            </a: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 Shoring System</a:t>
            </a:r>
          </a:p>
          <a:p>
            <a:pPr>
              <a:spcBef>
                <a:spcPts val="600"/>
              </a:spcBef>
            </a:pPr>
            <a:r>
              <a:rPr lang="en-US" sz="2000" b="1" baseline="0" dirty="0" smtClean="0">
                <a:solidFill>
                  <a:srgbClr val="3DB5AF"/>
                </a:solidFill>
                <a:latin typeface="Georgia" pitchFamily="18" charset="0"/>
              </a:rPr>
              <a:t>   </a:t>
            </a:r>
            <a:r>
              <a:rPr lang="en-US" sz="2000" b="0" baseline="0" dirty="0" smtClean="0">
                <a:solidFill>
                  <a:srgbClr val="3DB5AF"/>
                </a:solidFill>
                <a:latin typeface="Georgia" pitchFamily="18" charset="0"/>
              </a:rPr>
              <a:t>Structural </a:t>
            </a:r>
            <a:r>
              <a:rPr lang="en-US" sz="2000" b="0" dirty="0" smtClean="0">
                <a:solidFill>
                  <a:srgbClr val="3DB5AF"/>
                </a:solidFill>
                <a:latin typeface="Georgia" pitchFamily="18" charset="0"/>
              </a:rPr>
              <a:t>Breadth</a:t>
            </a:r>
          </a:p>
          <a:p>
            <a:pPr>
              <a:spcBef>
                <a:spcPts val="600"/>
              </a:spcBef>
            </a:pPr>
            <a:r>
              <a:rPr lang="en-US" sz="2000" b="0" dirty="0" smtClean="0">
                <a:solidFill>
                  <a:srgbClr val="3DB5AF"/>
                </a:solidFill>
                <a:latin typeface="Georgia" pitchFamily="18" charset="0"/>
              </a:rPr>
              <a:t>   Architectural</a:t>
            </a:r>
            <a:r>
              <a:rPr lang="en-US" sz="2000" b="0" baseline="0" dirty="0" smtClean="0">
                <a:solidFill>
                  <a:srgbClr val="3DB5AF"/>
                </a:solidFill>
                <a:latin typeface="Georgia" pitchFamily="18" charset="0"/>
              </a:rPr>
              <a:t> </a:t>
            </a:r>
            <a:r>
              <a:rPr lang="en-US" sz="2000" b="0" dirty="0" smtClean="0">
                <a:solidFill>
                  <a:srgbClr val="3DB5AF"/>
                </a:solidFill>
                <a:latin typeface="Georgia" pitchFamily="18" charset="0"/>
              </a:rPr>
              <a:t>Breadth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Analysis 2</a:t>
            </a:r>
            <a:r>
              <a:rPr lang="en-US" sz="2000" b="1" baseline="0" dirty="0" smtClean="0">
                <a:solidFill>
                  <a:srgbClr val="3DB5AF"/>
                </a:solidFill>
                <a:latin typeface="Georgia" pitchFamily="18" charset="0"/>
              </a:rPr>
              <a:t> |</a:t>
            </a: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 Motivation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Analysis 3 | Cash Flow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65F91"/>
                </a:solidFill>
                <a:latin typeface="Georgia" pitchFamily="18" charset="0"/>
              </a:rPr>
              <a:t>Conclusion</a:t>
            </a:r>
          </a:p>
          <a:p>
            <a:pPr>
              <a:spcBef>
                <a:spcPts val="600"/>
              </a:spcBef>
            </a:pPr>
            <a:endParaRPr lang="en-US" sz="2000" b="1" dirty="0">
              <a:solidFill>
                <a:srgbClr val="3DB5A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9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1D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21975" y="-7925"/>
            <a:ext cx="511425" cy="6866100"/>
            <a:chOff x="648112" y="-7925"/>
            <a:chExt cx="511425" cy="6866100"/>
          </a:xfrm>
        </p:grpSpPr>
        <p:cxnSp>
          <p:nvCxnSpPr>
            <p:cNvPr id="21" name="Shape 31"/>
            <p:cNvCxnSpPr/>
            <p:nvPr/>
          </p:nvCxnSpPr>
          <p:spPr>
            <a:xfrm>
              <a:off x="903825" y="-7925"/>
              <a:ext cx="0" cy="6866100"/>
            </a:xfrm>
            <a:prstGeom prst="straightConnector1">
              <a:avLst/>
            </a:prstGeom>
            <a:noFill/>
            <a:ln w="9525" cap="flat">
              <a:solidFill>
                <a:srgbClr val="999FA9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2" name="Shape 32"/>
            <p:cNvSpPr/>
            <p:nvPr/>
          </p:nvSpPr>
          <p:spPr>
            <a:xfrm>
              <a:off x="648112" y="220537"/>
              <a:ext cx="511425" cy="511425"/>
            </a:xfrm>
            <a:prstGeom prst="ellipse">
              <a:avLst/>
            </a:prstGeom>
            <a:solidFill>
              <a:srgbClr val="39C0BA"/>
            </a:solidFill>
            <a:ln w="28575" cap="flat">
              <a:solidFill>
                <a:srgbClr val="D1D1D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baseline="-25000" dirty="0"/>
            </a:p>
          </p:txBody>
        </p:sp>
      </p:grpSp>
      <p:pic>
        <p:nvPicPr>
          <p:cNvPr id="15" name="Content Placeholder 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29" b="100000" l="2215" r="99842">
                        <a14:foregroundMark x1="96203" y1="42034" x2="96677" y2="95085"/>
                        <a14:foregroundMark x1="96677" y1="39831" x2="90981" y2="41695"/>
                        <a14:foregroundMark x1="88291" y1="22373" x2="90981" y2="26780"/>
                        <a14:foregroundMark x1="91772" y1="31186" x2="91772" y2="27627"/>
                        <a14:foregroundMark x1="87975" y1="21017" x2="91772" y2="22034"/>
                        <a14:foregroundMark x1="91930" y1="22542" x2="91772" y2="27288"/>
                        <a14:foregroundMark x1="75633" y1="5932" x2="75949" y2="19492"/>
                        <a14:foregroundMark x1="75000" y1="5932" x2="76424" y2="5254"/>
                        <a14:foregroundMark x1="67089" y1="17119" x2="11392" y2="15932"/>
                        <a14:foregroundMark x1="9494" y1="5424" x2="61551" y2="16271"/>
                        <a14:foregroundMark x1="8703" y1="4746" x2="68038" y2="16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-190216"/>
            <a:ext cx="7467600" cy="687676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550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E3037"/>
                </a:solidFill>
                <a:latin typeface="Georgia" pitchFamily="18" charset="0"/>
              </a:defRPr>
            </a:lvl1pPr>
          </a:lstStyle>
          <a:p>
            <a:fld id="{0E5DD512-6553-4979-A14F-428CEC3A9AA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0" y="-304800"/>
            <a:ext cx="0" cy="754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0" y="-304800"/>
            <a:ext cx="0" cy="754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609600" y="1626037"/>
            <a:ext cx="6553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DB5AF"/>
                </a:solidFill>
                <a:effectLst/>
                <a:latin typeface="Georgia" pitchFamily="18" charset="0"/>
              </a:rPr>
              <a:t>KATHRYN GONZALES</a:t>
            </a:r>
          </a:p>
          <a:p>
            <a:endParaRPr lang="en-US" sz="2400" b="1" dirty="0" smtClean="0">
              <a:solidFill>
                <a:srgbClr val="3DB5AF"/>
              </a:solidFill>
              <a:latin typeface="Georgia" pitchFamily="18" charset="0"/>
            </a:endParaRPr>
          </a:p>
          <a:p>
            <a:r>
              <a:rPr lang="en-US" sz="800" b="1" dirty="0" smtClean="0">
                <a:solidFill>
                  <a:srgbClr val="3DB5AF"/>
                </a:solidFill>
                <a:latin typeface="Georgia" pitchFamily="18" charset="0"/>
              </a:rPr>
              <a:t>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 smtClean="0">
                <a:solidFill>
                  <a:srgbClr val="3DB5AF"/>
                </a:solidFill>
                <a:latin typeface="Georgia" pitchFamily="18" charset="0"/>
              </a:rPr>
              <a:t>Penn State</a:t>
            </a:r>
            <a:r>
              <a:rPr lang="en-US" sz="2400" b="0" baseline="0" dirty="0" smtClean="0">
                <a:solidFill>
                  <a:srgbClr val="3DB5AF"/>
                </a:solidFill>
                <a:latin typeface="Georgia" pitchFamily="18" charset="0"/>
              </a:rPr>
              <a:t> Architectural Engineering</a:t>
            </a:r>
          </a:p>
          <a:p>
            <a:endParaRPr lang="en-US" sz="1800" b="0" dirty="0" smtClean="0">
              <a:solidFill>
                <a:srgbClr val="3DB5AF"/>
              </a:solidFill>
              <a:latin typeface="Georgia" pitchFamily="18" charset="0"/>
            </a:endParaRPr>
          </a:p>
          <a:p>
            <a:r>
              <a:rPr lang="en-US" sz="2400" b="0" dirty="0" smtClean="0">
                <a:solidFill>
                  <a:srgbClr val="3DB5AF"/>
                </a:solidFill>
                <a:latin typeface="Georgia" pitchFamily="18" charset="0"/>
              </a:rPr>
              <a:t>Construction Management</a:t>
            </a:r>
          </a:p>
          <a:p>
            <a:endParaRPr lang="en-US" sz="1800" b="0" dirty="0" smtClean="0">
              <a:solidFill>
                <a:srgbClr val="3DB5AF"/>
              </a:solidFill>
              <a:latin typeface="Georgia" pitchFamily="18" charset="0"/>
            </a:endParaRPr>
          </a:p>
          <a:p>
            <a:r>
              <a:rPr lang="en-US" sz="2400" b="0" dirty="0" smtClean="0">
                <a:solidFill>
                  <a:srgbClr val="3DB5AF"/>
                </a:solidFill>
                <a:latin typeface="Georgia" pitchFamily="18" charset="0"/>
              </a:rPr>
              <a:t>Advisor| Dr. </a:t>
            </a:r>
            <a:r>
              <a:rPr lang="en-US" sz="2400" b="0" dirty="0" err="1" smtClean="0">
                <a:solidFill>
                  <a:srgbClr val="3DB5AF"/>
                </a:solidFill>
                <a:latin typeface="Georgia" pitchFamily="18" charset="0"/>
              </a:rPr>
              <a:t>Somayeh</a:t>
            </a:r>
            <a:r>
              <a:rPr lang="en-US" sz="2400" b="0" dirty="0" smtClean="0">
                <a:solidFill>
                  <a:srgbClr val="3DB5AF"/>
                </a:solidFill>
                <a:latin typeface="Georgia" pitchFamily="18" charset="0"/>
              </a:rPr>
              <a:t> </a:t>
            </a:r>
            <a:r>
              <a:rPr lang="en-US" sz="2400" b="0" dirty="0" err="1" smtClean="0">
                <a:solidFill>
                  <a:srgbClr val="3DB5AF"/>
                </a:solidFill>
                <a:latin typeface="Georgia" pitchFamily="18" charset="0"/>
              </a:rPr>
              <a:t>Asadi</a:t>
            </a:r>
            <a:endParaRPr lang="en-US" sz="2400" b="0" dirty="0" smtClean="0">
              <a:solidFill>
                <a:srgbClr val="3DB5AF"/>
              </a:solidFill>
              <a:latin typeface="Georgia" pitchFamily="18" charset="0"/>
            </a:endParaRPr>
          </a:p>
          <a:p>
            <a:endParaRPr lang="en-US" sz="1800" b="0" dirty="0" smtClean="0">
              <a:solidFill>
                <a:srgbClr val="3DB5AF"/>
              </a:solidFill>
              <a:latin typeface="Georgia" pitchFamily="18" charset="0"/>
            </a:endParaRPr>
          </a:p>
          <a:p>
            <a:r>
              <a:rPr lang="en-US" sz="2400" b="0" dirty="0" smtClean="0">
                <a:solidFill>
                  <a:srgbClr val="3DB5AF"/>
                </a:solidFill>
                <a:latin typeface="Georgia" pitchFamily="18" charset="0"/>
              </a:rPr>
              <a:t>Spring 2015</a:t>
            </a:r>
          </a:p>
          <a:p>
            <a:endParaRPr lang="en-US" sz="2400" b="1" dirty="0">
              <a:solidFill>
                <a:srgbClr val="3DB5AF"/>
              </a:solidFill>
              <a:latin typeface="Georgia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228600" y="152400"/>
            <a:ext cx="8837925" cy="11049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365F91"/>
                </a:solidFill>
                <a:effectLst/>
                <a:latin typeface="Georgia" pitchFamily="18" charset="0"/>
              </a:rPr>
              <a:t>HEALTH SCIENCES </a:t>
            </a:r>
            <a:r>
              <a:rPr lang="en-US" sz="3600" b="1" i="0" u="none" dirty="0" smtClean="0">
                <a:solidFill>
                  <a:srgbClr val="365F91"/>
                </a:solidFill>
                <a:effectLst/>
                <a:latin typeface="Georgia" pitchFamily="18" charset="0"/>
              </a:rPr>
              <a:t>FACILITY</a:t>
            </a:r>
            <a:r>
              <a:rPr lang="en-US" sz="3600" b="1" dirty="0" smtClean="0">
                <a:solidFill>
                  <a:srgbClr val="365F91"/>
                </a:solidFill>
                <a:effectLst/>
                <a:latin typeface="Georgia" pitchFamily="18" charset="0"/>
              </a:rPr>
              <a:t> III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365F91"/>
                </a:solidFill>
                <a:latin typeface="Georgia" pitchFamily="18" charset="0"/>
              </a:rPr>
              <a:t>Baltimore, Maryland</a:t>
            </a:r>
            <a:endParaRPr lang="en-US" sz="3200" b="1" dirty="0">
              <a:solidFill>
                <a:srgbClr val="365F91"/>
              </a:solidFill>
              <a:latin typeface="Georgia" pitchFamily="18" charset="0"/>
            </a:endParaRPr>
          </a:p>
        </p:txBody>
      </p:sp>
      <p:sp>
        <p:nvSpPr>
          <p:cNvPr id="23" name="Shape 33"/>
          <p:cNvSpPr/>
          <p:nvPr userDrawn="1"/>
        </p:nvSpPr>
        <p:spPr>
          <a:xfrm>
            <a:off x="154007" y="1711800"/>
            <a:ext cx="269400" cy="269400"/>
          </a:xfrm>
          <a:prstGeom prst="ellipse">
            <a:avLst/>
          </a:prstGeom>
          <a:solidFill>
            <a:srgbClr val="D1D1D1"/>
          </a:solidFill>
          <a:ln w="9525" cap="flat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24" name="Group 23"/>
          <p:cNvGrpSpPr/>
          <p:nvPr userDrawn="1"/>
        </p:nvGrpSpPr>
        <p:grpSpPr>
          <a:xfrm rot="5400000">
            <a:off x="4155841" y="-2778359"/>
            <a:ext cx="511425" cy="8245693"/>
            <a:chOff x="648112" y="-1387518"/>
            <a:chExt cx="511425" cy="8245693"/>
          </a:xfrm>
          <a:solidFill>
            <a:srgbClr val="D1D1D1"/>
          </a:solidFill>
        </p:grpSpPr>
        <p:cxnSp>
          <p:nvCxnSpPr>
            <p:cNvPr id="25" name="Shape 31"/>
            <p:cNvCxnSpPr/>
            <p:nvPr/>
          </p:nvCxnSpPr>
          <p:spPr>
            <a:xfrm rot="16200000" flipH="1">
              <a:off x="-3219023" y="2735328"/>
              <a:ext cx="8245693" cy="1"/>
            </a:xfrm>
            <a:prstGeom prst="straightConnector1">
              <a:avLst/>
            </a:prstGeom>
            <a:grpFill/>
            <a:ln w="9525" cap="flat">
              <a:solidFill>
                <a:srgbClr val="999FA9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6" name="Shape 32"/>
            <p:cNvSpPr/>
            <p:nvPr/>
          </p:nvSpPr>
          <p:spPr>
            <a:xfrm>
              <a:off x="648112" y="220537"/>
              <a:ext cx="511425" cy="511425"/>
            </a:xfrm>
            <a:prstGeom prst="ellipse">
              <a:avLst/>
            </a:prstGeom>
            <a:grpFill/>
            <a:ln w="12700" cap="flat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510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3200" b="1" kern="1200" baseline="0">
          <a:solidFill>
            <a:srgbClr val="3DB5AF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33400" y="933033"/>
            <a:ext cx="3850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Project Information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Analysis 1</a:t>
            </a:r>
            <a:r>
              <a:rPr lang="en-US" sz="2000" b="1" baseline="0" dirty="0" smtClean="0">
                <a:solidFill>
                  <a:srgbClr val="3DB5AF"/>
                </a:solidFill>
                <a:latin typeface="Georgia" pitchFamily="18" charset="0"/>
              </a:rPr>
              <a:t> |</a:t>
            </a: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 Shoring System</a:t>
            </a:r>
          </a:p>
          <a:p>
            <a:pPr>
              <a:spcBef>
                <a:spcPts val="600"/>
              </a:spcBef>
            </a:pPr>
            <a:r>
              <a:rPr lang="en-US" sz="2000" b="1" baseline="0" dirty="0" smtClean="0">
                <a:solidFill>
                  <a:srgbClr val="3DB5AF"/>
                </a:solidFill>
                <a:latin typeface="Georgia" pitchFamily="18" charset="0"/>
              </a:rPr>
              <a:t>   </a:t>
            </a:r>
            <a:r>
              <a:rPr lang="en-US" sz="2000" b="0" baseline="0" dirty="0" smtClean="0">
                <a:solidFill>
                  <a:srgbClr val="3DB5AF"/>
                </a:solidFill>
                <a:latin typeface="Georgia" pitchFamily="18" charset="0"/>
              </a:rPr>
              <a:t>Structural </a:t>
            </a:r>
            <a:r>
              <a:rPr lang="en-US" sz="2000" b="0" dirty="0" smtClean="0">
                <a:solidFill>
                  <a:srgbClr val="3DB5AF"/>
                </a:solidFill>
                <a:latin typeface="Georgia" pitchFamily="18" charset="0"/>
              </a:rPr>
              <a:t>Breadth</a:t>
            </a:r>
          </a:p>
          <a:p>
            <a:pPr>
              <a:spcBef>
                <a:spcPts val="600"/>
              </a:spcBef>
            </a:pPr>
            <a:r>
              <a:rPr lang="en-US" sz="2000" b="0" dirty="0" smtClean="0">
                <a:solidFill>
                  <a:srgbClr val="3DB5AF"/>
                </a:solidFill>
                <a:latin typeface="Georgia" pitchFamily="18" charset="0"/>
              </a:rPr>
              <a:t>   Architectural</a:t>
            </a:r>
            <a:r>
              <a:rPr lang="en-US" sz="2000" b="0" baseline="0" dirty="0" smtClean="0">
                <a:solidFill>
                  <a:srgbClr val="3DB5AF"/>
                </a:solidFill>
                <a:latin typeface="Georgia" pitchFamily="18" charset="0"/>
              </a:rPr>
              <a:t> </a:t>
            </a:r>
            <a:r>
              <a:rPr lang="en-US" sz="2000" b="0" dirty="0" smtClean="0">
                <a:solidFill>
                  <a:srgbClr val="3DB5AF"/>
                </a:solidFill>
                <a:latin typeface="Georgia" pitchFamily="18" charset="0"/>
              </a:rPr>
              <a:t>Breadth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Analysis 2</a:t>
            </a:r>
            <a:r>
              <a:rPr lang="en-US" sz="2000" b="1" baseline="0" dirty="0" smtClean="0">
                <a:solidFill>
                  <a:srgbClr val="3DB5AF"/>
                </a:solidFill>
                <a:latin typeface="Georgia" pitchFamily="18" charset="0"/>
              </a:rPr>
              <a:t> |</a:t>
            </a: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 Motivation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Analysis 3 | Cash Flow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3DB5AF"/>
                </a:solidFill>
                <a:latin typeface="Georgia" pitchFamily="18" charset="0"/>
              </a:rPr>
              <a:t>Conclusion</a:t>
            </a:r>
          </a:p>
          <a:p>
            <a:pPr>
              <a:spcBef>
                <a:spcPts val="600"/>
              </a:spcBef>
            </a:pPr>
            <a:endParaRPr lang="en-US" sz="2000" b="1" dirty="0">
              <a:solidFill>
                <a:srgbClr val="3DB5AF"/>
              </a:solidFill>
              <a:latin typeface="Georgia" pitchFamily="18" charset="0"/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9144000" y="-304800"/>
            <a:ext cx="0" cy="754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18288000" y="-304800"/>
            <a:ext cx="0" cy="754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4114800" y="2590800"/>
            <a:ext cx="269400" cy="4267200"/>
            <a:chOff x="4876800" y="3294300"/>
            <a:chExt cx="269400" cy="4267200"/>
          </a:xfrm>
        </p:grpSpPr>
        <p:cxnSp>
          <p:nvCxnSpPr>
            <p:cNvPr id="7" name="Shape 9"/>
            <p:cNvCxnSpPr>
              <a:stCxn id="8" idx="4"/>
            </p:cNvCxnSpPr>
            <p:nvPr userDrawn="1"/>
          </p:nvCxnSpPr>
          <p:spPr>
            <a:xfrm>
              <a:off x="5011500" y="3563700"/>
              <a:ext cx="0" cy="3997800"/>
            </a:xfrm>
            <a:prstGeom prst="straightConnector1">
              <a:avLst/>
            </a:prstGeom>
            <a:noFill/>
            <a:ln w="9525" cap="flat">
              <a:solidFill>
                <a:srgbClr val="999FA9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8" name="Shape 10"/>
            <p:cNvSpPr/>
            <p:nvPr userDrawn="1"/>
          </p:nvSpPr>
          <p:spPr>
            <a:xfrm>
              <a:off x="4876800" y="3294300"/>
              <a:ext cx="269400" cy="269400"/>
            </a:xfrm>
            <a:prstGeom prst="ellipse">
              <a:avLst/>
            </a:prstGeom>
            <a:solidFill>
              <a:srgbClr val="3DB5AF"/>
            </a:solidFill>
            <a:ln w="28575" cap="flat">
              <a:solidFill>
                <a:srgbClr val="D1D1D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>
                <a:solidFill>
                  <a:srgbClr val="3DB5AF"/>
                </a:solidFill>
                <a:latin typeface="Georgia" pitchFamily="18" charset="0"/>
              </a:endParaRPr>
            </a:p>
          </p:txBody>
        </p:sp>
      </p:grpSp>
      <p:pic>
        <p:nvPicPr>
          <p:cNvPr id="10" name="Content Placeholder 3"/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29" b="100000" l="2215" r="99842">
                        <a14:foregroundMark x1="96203" y1="42034" x2="96677" y2="95085"/>
                        <a14:foregroundMark x1="96677" y1="39831" x2="90981" y2="41695"/>
                        <a14:foregroundMark x1="88291" y1="22373" x2="90981" y2="26780"/>
                        <a14:foregroundMark x1="91772" y1="31186" x2="91772" y2="27627"/>
                        <a14:foregroundMark x1="87975" y1="21017" x2="91772" y2="22034"/>
                        <a14:foregroundMark x1="91930" y1="22542" x2="91772" y2="27288"/>
                        <a14:foregroundMark x1="75633" y1="5932" x2="75949" y2="19492"/>
                        <a14:foregroundMark x1="75000" y1="5932" x2="76424" y2="5254"/>
                        <a14:foregroundMark x1="67089" y1="17119" x2="11392" y2="15932"/>
                        <a14:foregroundMark x1="9494" y1="5424" x2="61551" y2="16271"/>
                        <a14:foregroundMark x1="8703" y1="4746" x2="68038" y2="16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8" y="3443318"/>
            <a:ext cx="3971812" cy="3278723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21975" y="-7925"/>
            <a:ext cx="511425" cy="6866100"/>
            <a:chOff x="648112" y="-7925"/>
            <a:chExt cx="511425" cy="6866100"/>
          </a:xfrm>
        </p:grpSpPr>
        <p:cxnSp>
          <p:nvCxnSpPr>
            <p:cNvPr id="14" name="Shape 31"/>
            <p:cNvCxnSpPr/>
            <p:nvPr/>
          </p:nvCxnSpPr>
          <p:spPr>
            <a:xfrm>
              <a:off x="903825" y="-7925"/>
              <a:ext cx="0" cy="6866100"/>
            </a:xfrm>
            <a:prstGeom prst="straightConnector1">
              <a:avLst/>
            </a:prstGeom>
            <a:noFill/>
            <a:ln w="9525" cap="flat">
              <a:solidFill>
                <a:srgbClr val="999FA9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5" name="Shape 32"/>
            <p:cNvSpPr/>
            <p:nvPr/>
          </p:nvSpPr>
          <p:spPr>
            <a:xfrm>
              <a:off x="648112" y="220537"/>
              <a:ext cx="511425" cy="511425"/>
            </a:xfrm>
            <a:prstGeom prst="ellipse">
              <a:avLst/>
            </a:prstGeom>
            <a:solidFill>
              <a:srgbClr val="39C0BA"/>
            </a:solidFill>
            <a:ln w="28575" cap="flat">
              <a:solidFill>
                <a:srgbClr val="D1D1D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baseline="-25000" dirty="0"/>
            </a:p>
          </p:txBody>
        </p:sp>
      </p:grpSp>
      <p:sp>
        <p:nvSpPr>
          <p:cNvPr id="18" name="Title 1"/>
          <p:cNvSpPr txBox="1">
            <a:spLocks/>
          </p:cNvSpPr>
          <p:nvPr userDrawn="1"/>
        </p:nvSpPr>
        <p:spPr>
          <a:xfrm>
            <a:off x="21412199" y="190500"/>
            <a:ext cx="5791201" cy="487362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rgbClr val="365F91"/>
                </a:solidFill>
                <a:latin typeface="Georgia" pitchFamily="18" charset="0"/>
              </a:rPr>
              <a:t>Kathryn Gonzales | Construction Management</a:t>
            </a:r>
            <a:endParaRPr lang="en-US" sz="1800" b="1" dirty="0">
              <a:solidFill>
                <a:srgbClr val="365F91"/>
              </a:solidFill>
              <a:latin typeface="Georgia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228600" y="190500"/>
            <a:ext cx="8837925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365F91"/>
                </a:solidFill>
                <a:latin typeface="Georgia" pitchFamily="18" charset="0"/>
              </a:rPr>
              <a:t>HEALTH SCIENCES FACILITY III</a:t>
            </a:r>
            <a:endParaRPr lang="en-US" sz="3200" b="1" dirty="0">
              <a:solidFill>
                <a:srgbClr val="365F91"/>
              </a:solidFill>
              <a:latin typeface="Georgia" pitchFamily="18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550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2E3037"/>
                </a:solidFill>
                <a:latin typeface="Georgia" pitchFamily="18" charset="0"/>
              </a:defRPr>
            </a:lvl1pPr>
          </a:lstStyle>
          <a:p>
            <a:fld id="{0E5DD512-6553-4979-A14F-428CEC3A9AA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 rot="5400000">
            <a:off x="23118132" y="-3550825"/>
            <a:ext cx="382044" cy="8245693"/>
            <a:chOff x="724312" y="-1387518"/>
            <a:chExt cx="382044" cy="8245693"/>
          </a:xfrm>
        </p:grpSpPr>
        <p:cxnSp>
          <p:nvCxnSpPr>
            <p:cNvPr id="21" name="Shape 31"/>
            <p:cNvCxnSpPr/>
            <p:nvPr/>
          </p:nvCxnSpPr>
          <p:spPr>
            <a:xfrm rot="16200000" flipH="1">
              <a:off x="-3219023" y="2735328"/>
              <a:ext cx="8245693" cy="1"/>
            </a:xfrm>
            <a:prstGeom prst="straightConnector1">
              <a:avLst/>
            </a:prstGeom>
            <a:noFill/>
            <a:ln w="9525" cap="flat">
              <a:solidFill>
                <a:srgbClr val="999FA9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2" name="Shape 32"/>
            <p:cNvSpPr/>
            <p:nvPr/>
          </p:nvSpPr>
          <p:spPr>
            <a:xfrm>
              <a:off x="724312" y="4708483"/>
              <a:ext cx="382044" cy="381000"/>
            </a:xfrm>
            <a:prstGeom prst="ellipse">
              <a:avLst/>
            </a:prstGeom>
            <a:solidFill>
              <a:srgbClr val="D1D1D1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baseline="-2500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1" r:id="rId3"/>
    <p:sldLayoutId id="2147483682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74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9144000" y="-304800"/>
            <a:ext cx="0" cy="754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0" y="-304800"/>
            <a:ext cx="0" cy="754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t="6635" r="71315" b="8576"/>
          <a:stretch/>
        </p:blipFill>
        <p:spPr bwMode="auto">
          <a:xfrm>
            <a:off x="18364200" y="220227"/>
            <a:ext cx="1752600" cy="6637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371600"/>
            <a:ext cx="8229600" cy="1143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726660"/>
              </p:ext>
            </p:extLst>
          </p:nvPr>
        </p:nvGraphicFramePr>
        <p:xfrm>
          <a:off x="14478001" y="3552233"/>
          <a:ext cx="3400424" cy="132080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76399"/>
                <a:gridCol w="1724025"/>
              </a:tblGrid>
              <a:tr h="3556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65F91"/>
                          </a:solidFill>
                          <a:effectLst/>
                          <a:latin typeface="Georgia" panose="02040502050405020303" pitchFamily="18" charset="0"/>
                        </a:rPr>
                        <a:t>Shoring</a:t>
                      </a:r>
                      <a:endParaRPr lang="en-US" sz="2000" b="1" dirty="0">
                        <a:solidFill>
                          <a:srgbClr val="365F9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Ayuth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65F91"/>
                          </a:solidFill>
                          <a:effectLst/>
                          <a:latin typeface="Georgia" panose="02040502050405020303" pitchFamily="18" charset="0"/>
                        </a:rPr>
                        <a:t>$1,480,000</a:t>
                      </a:r>
                      <a:endParaRPr lang="en-US" sz="2000" b="1" dirty="0">
                        <a:solidFill>
                          <a:srgbClr val="365F9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Ayuthaya"/>
                      </a:endParaRPr>
                    </a:p>
                  </a:txBody>
                  <a:tcPr marL="68580" marR="68580" marT="0" marB="0"/>
                </a:tc>
              </a:tr>
              <a:tr h="3556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65F91"/>
                          </a:solidFill>
                          <a:effectLst/>
                          <a:latin typeface="Georgia" panose="02040502050405020303" pitchFamily="18" charset="0"/>
                        </a:rPr>
                        <a:t>Dewatering Issues</a:t>
                      </a:r>
                      <a:endParaRPr lang="en-US" sz="2000" b="1" dirty="0">
                        <a:solidFill>
                          <a:srgbClr val="365F9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Ayuthaya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365F91"/>
                          </a:solidFill>
                          <a:effectLst/>
                          <a:latin typeface="Georgia" panose="02040502050405020303" pitchFamily="18" charset="0"/>
                        </a:rPr>
                        <a:t>$650,000</a:t>
                      </a:r>
                      <a:endParaRPr lang="en-US" sz="2000" b="1">
                        <a:solidFill>
                          <a:srgbClr val="365F9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Ayuthaya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65F91"/>
                          </a:solidFill>
                          <a:effectLst/>
                          <a:latin typeface="Georgia" panose="02040502050405020303" pitchFamily="18" charset="0"/>
                        </a:rPr>
                        <a:t>New Total</a:t>
                      </a:r>
                      <a:endParaRPr lang="en-US" sz="2000" b="1" dirty="0">
                        <a:solidFill>
                          <a:srgbClr val="365F9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Ayuthaya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65F91"/>
                          </a:solidFill>
                          <a:effectLst/>
                          <a:latin typeface="Georgia" panose="02040502050405020303" pitchFamily="18" charset="0"/>
                        </a:rPr>
                        <a:t>$2,130,000</a:t>
                      </a:r>
                      <a:endParaRPr lang="en-US" sz="2000" b="1" dirty="0">
                        <a:solidFill>
                          <a:srgbClr val="365F9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Ayuthaya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9144000" y="27463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solidFill>
                  <a:srgbClr val="365F91"/>
                </a:solidFill>
                <a:latin typeface="Georgia" pitchFamily="18" charset="0"/>
              </a:rPr>
              <a:t>Current System | Pile and Lagging</a:t>
            </a:r>
            <a:endParaRPr lang="en-US" b="0" dirty="0">
              <a:solidFill>
                <a:srgbClr val="365F91"/>
              </a:solidFill>
              <a:latin typeface="Georg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0" t="24394" r="26763" b="35483"/>
          <a:stretch/>
        </p:blipFill>
        <p:spPr bwMode="auto">
          <a:xfrm>
            <a:off x="20802600" y="1066800"/>
            <a:ext cx="4800600" cy="4623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9448800" y="2743200"/>
            <a:ext cx="4695825" cy="3625850"/>
            <a:chOff x="0" y="0"/>
            <a:chExt cx="4695825" cy="362585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695825" cy="3625850"/>
            </a:xfrm>
            <a:prstGeom prst="rect">
              <a:avLst/>
            </a:prstGeom>
          </p:spPr>
        </p:pic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200275" y="1362075"/>
              <a:ext cx="1133475" cy="30226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solidFill>
                    <a:srgbClr val="FF0000"/>
                  </a:solidFill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Ayuthaya"/>
                </a:rPr>
                <a:t>.712 miles</a:t>
              </a:r>
              <a:endParaRPr lang="en-US" sz="120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yuthay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9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7" t="11633" r="8854" b="9721"/>
          <a:stretch/>
        </p:blipFill>
        <p:spPr bwMode="auto">
          <a:xfrm>
            <a:off x="9372600" y="1371600"/>
            <a:ext cx="4724082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735354"/>
              </p:ext>
            </p:extLst>
          </p:nvPr>
        </p:nvGraphicFramePr>
        <p:xfrm>
          <a:off x="14401800" y="2667000"/>
          <a:ext cx="3641725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2023541"/>
                <a:gridCol w="856113"/>
                <a:gridCol w="762071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Soil Property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Ayuthay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5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Amount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Ayuthay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5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Unit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Ayuthay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5A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Water Table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Ayuthay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ft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Angle of Friction, </a:t>
                      </a: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  <a:sym typeface="Symbol" panose="05050102010706020507" pitchFamily="18" charset="2"/>
                        </a:rPr>
                        <a:t>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Ayuthay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Degrees (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Moist Unit Weight, </a:t>
                      </a: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  <a:sym typeface="Symbol" panose="05050102010706020507" pitchFamily="18" charset="2"/>
                        </a:rPr>
                        <a:t>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Ayuthay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125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pcf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Saturated Unit Weight, </a:t>
                      </a: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en-US" sz="1200" i="1" baseline="-250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SAT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Ayuthay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145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pcf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Construction surcharge, q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Ayuthay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psf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Allowable bearing, </a:t>
                      </a:r>
                      <a:r>
                        <a:rPr lang="en-US" sz="1200" i="1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q</a:t>
                      </a:r>
                      <a:r>
                        <a:rPr lang="en-US" sz="1200" i="1" baseline="-25000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Ayuthay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psi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Soil Type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Ayuthay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SM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Ayuthaya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61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13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4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0" y="27463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solidFill>
                  <a:srgbClr val="365F91"/>
                </a:solidFill>
                <a:latin typeface="Georgia" pitchFamily="18" charset="0"/>
              </a:rPr>
              <a:t>Original Man-loaded Schedule</a:t>
            </a:r>
            <a:endParaRPr lang="en-US" b="0" dirty="0">
              <a:solidFill>
                <a:srgbClr val="365F91"/>
              </a:solidFill>
              <a:latin typeface="Georg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6667" r="6862" b="66666"/>
          <a:stretch/>
        </p:blipFill>
        <p:spPr>
          <a:xfrm>
            <a:off x="9372600" y="1524000"/>
            <a:ext cx="17907000" cy="434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9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32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4071</TotalTime>
  <Words>72</Words>
  <Application>Microsoft Office PowerPoint</Application>
  <PresentationFormat>Custom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Ayuthaya</vt:lpstr>
      <vt:lpstr>Calibri</vt:lpstr>
      <vt:lpstr>Georgia</vt:lpstr>
      <vt:lpstr>Symbol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Kathryn E Gonzales</cp:lastModifiedBy>
  <cp:revision>147</cp:revision>
  <dcterms:created xsi:type="dcterms:W3CDTF">2006-11-29T18:17:25Z</dcterms:created>
  <dcterms:modified xsi:type="dcterms:W3CDTF">2015-03-30T17:53:30Z</dcterms:modified>
</cp:coreProperties>
</file>